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88" d="100"/>
          <a:sy n="88" d="100"/>
        </p:scale>
        <p:origin x="-96" y="-4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1"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ru-RU"/>
          </a:p>
        </p:txBody>
      </p:sp>
      <p:sp>
        <p:nvSpPr>
          <p:cNvPr id="28" name="Дата 27"/>
          <p:cNvSpPr>
            <a:spLocks noGrp="1"/>
          </p:cNvSpPr>
          <p:nvPr>
            <p:ph type="dt" sz="half" idx="10"/>
          </p:nvPr>
        </p:nvSpPr>
        <p:spPr/>
        <p:txBody>
          <a:bodyPr/>
          <a:lstStyle/>
          <a:p>
            <a:fld id="{5B106E36-FD25-4E2D-B0AA-010F637433A0}" type="datetimeFigureOut">
              <a:rPr lang="ru-RU" smtClean="0"/>
              <a:pPr/>
              <a:t>03.11.2011</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ru-RU"/>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ru-RU"/>
          </a:p>
        </p:txBody>
      </p:sp>
      <p:sp>
        <p:nvSpPr>
          <p:cNvPr id="4" name="Дата 3"/>
          <p:cNvSpPr>
            <a:spLocks noGrp="1"/>
          </p:cNvSpPr>
          <p:nvPr>
            <p:ph type="dt" sz="half" idx="10"/>
          </p:nvPr>
        </p:nvSpPr>
        <p:spPr/>
        <p:txBody>
          <a:bodyPr/>
          <a:lstStyle/>
          <a:p>
            <a:fld id="{5B106E36-FD25-4E2D-B0AA-010F637433A0}" type="datetimeFigureOut">
              <a:rPr lang="ru-RU" smtClean="0"/>
              <a:pPr/>
              <a:t>03.11.2011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kumimoji="0" lang="ru-RU" smtClean="0"/>
              <a:t>Образец заголовка</a:t>
            </a:r>
            <a:endParaRPr kumimoji="0"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ru-RU"/>
          </a:p>
        </p:txBody>
      </p:sp>
      <p:sp>
        <p:nvSpPr>
          <p:cNvPr id="4" name="Дата 3"/>
          <p:cNvSpPr>
            <a:spLocks noGrp="1"/>
          </p:cNvSpPr>
          <p:nvPr>
            <p:ph type="dt" sz="half" idx="10"/>
          </p:nvPr>
        </p:nvSpPr>
        <p:spPr/>
        <p:txBody>
          <a:bodyPr/>
          <a:lstStyle/>
          <a:p>
            <a:fld id="{5B106E36-FD25-4E2D-B0AA-010F637433A0}" type="datetimeFigureOut">
              <a:rPr lang="ru-RU" smtClean="0"/>
              <a:pPr/>
              <a:t>03.11.2011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ru-RU"/>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ru-RU"/>
          </a:p>
        </p:txBody>
      </p:sp>
      <p:sp>
        <p:nvSpPr>
          <p:cNvPr id="4" name="Дата 3"/>
          <p:cNvSpPr>
            <a:spLocks noGrp="1"/>
          </p:cNvSpPr>
          <p:nvPr>
            <p:ph type="dt" sz="half" idx="10"/>
          </p:nvPr>
        </p:nvSpPr>
        <p:spPr/>
        <p:txBody>
          <a:bodyPr/>
          <a:lstStyle/>
          <a:p>
            <a:fld id="{5B106E36-FD25-4E2D-B0AA-010F637433A0}" type="datetimeFigureOut">
              <a:rPr lang="ru-RU" smtClean="0"/>
              <a:pPr/>
              <a:t>03.11.2011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ru-RU"/>
          </a:p>
        </p:txBody>
      </p:sp>
      <p:sp>
        <p:nvSpPr>
          <p:cNvPr id="3" name="Текст 2"/>
          <p:cNvSpPr>
            <a:spLocks noGrp="1"/>
          </p:cNvSpPr>
          <p:nvPr>
            <p:ph type="body" idx="1"/>
          </p:nvPr>
        </p:nvSpPr>
        <p:spPr>
          <a:xfrm>
            <a:off x="1600200" y="2507787"/>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03.11.2011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6"/>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ru-RU"/>
          </a:p>
        </p:txBody>
      </p:sp>
      <p:sp>
        <p:nvSpPr>
          <p:cNvPr id="3" name="Содержимое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ru-RU"/>
          </a:p>
        </p:txBody>
      </p:sp>
      <p:sp>
        <p:nvSpPr>
          <p:cNvPr id="4" name="Содержимое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ru-RU"/>
          </a:p>
        </p:txBody>
      </p:sp>
      <p:sp>
        <p:nvSpPr>
          <p:cNvPr id="5" name="Дата 4"/>
          <p:cNvSpPr>
            <a:spLocks noGrp="1"/>
          </p:cNvSpPr>
          <p:nvPr>
            <p:ph type="dt" sz="half" idx="10"/>
          </p:nvPr>
        </p:nvSpPr>
        <p:spPr/>
        <p:txBody>
          <a:bodyPr/>
          <a:lstStyle/>
          <a:p>
            <a:fld id="{5B106E36-FD25-4E2D-B0AA-010F637433A0}" type="datetimeFigureOut">
              <a:rPr lang="ru-RU" smtClean="0"/>
              <a:pPr/>
              <a:t>03.11.2011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ru-RU"/>
          </a:p>
        </p:txBody>
      </p:sp>
      <p:sp>
        <p:nvSpPr>
          <p:cNvPr id="3" name="Текст 2"/>
          <p:cNvSpPr>
            <a:spLocks noGrp="1"/>
          </p:cNvSpPr>
          <p:nvPr>
            <p:ph type="body" idx="1"/>
          </p:nvPr>
        </p:nvSpPr>
        <p:spPr>
          <a:xfrm>
            <a:off x="457201"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1" y="2362201"/>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ru-RU"/>
          </a:p>
        </p:txBody>
      </p:sp>
      <p:sp>
        <p:nvSpPr>
          <p:cNvPr id="6" name="Содержимое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ru-RU"/>
          </a:p>
        </p:txBody>
      </p:sp>
      <p:sp>
        <p:nvSpPr>
          <p:cNvPr id="7" name="Дата 6"/>
          <p:cNvSpPr>
            <a:spLocks noGrp="1"/>
          </p:cNvSpPr>
          <p:nvPr>
            <p:ph type="dt" sz="half" idx="10"/>
          </p:nvPr>
        </p:nvSpPr>
        <p:spPr/>
        <p:txBody>
          <a:bodyPr/>
          <a:lstStyle/>
          <a:p>
            <a:fld id="{5B106E36-FD25-4E2D-B0AA-010F637433A0}" type="datetimeFigureOut">
              <a:rPr lang="ru-RU" smtClean="0"/>
              <a:pPr/>
              <a:t>03.11.2011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ru-RU"/>
          </a:p>
        </p:txBody>
      </p:sp>
      <p:sp>
        <p:nvSpPr>
          <p:cNvPr id="3" name="Дата 2"/>
          <p:cNvSpPr>
            <a:spLocks noGrp="1"/>
          </p:cNvSpPr>
          <p:nvPr>
            <p:ph type="dt" sz="half" idx="10"/>
          </p:nvPr>
        </p:nvSpPr>
        <p:spPr/>
        <p:txBody>
          <a:bodyPr/>
          <a:lstStyle/>
          <a:p>
            <a:fld id="{5B106E36-FD25-4E2D-B0AA-010F637433A0}" type="datetimeFigureOut">
              <a:rPr lang="ru-RU" smtClean="0"/>
              <a:pPr/>
              <a:t>03.11.2011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03.11.2011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ru-RU"/>
          </a:p>
        </p:txBody>
      </p:sp>
      <p:sp>
        <p:nvSpPr>
          <p:cNvPr id="3" name="Текст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1"/>
            <a:ext cx="5111751"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ru-RU"/>
          </a:p>
        </p:txBody>
      </p:sp>
      <p:sp>
        <p:nvSpPr>
          <p:cNvPr id="5" name="Дата 4"/>
          <p:cNvSpPr>
            <a:spLocks noGrp="1"/>
          </p:cNvSpPr>
          <p:nvPr>
            <p:ph type="dt" sz="half" idx="10"/>
          </p:nvPr>
        </p:nvSpPr>
        <p:spPr/>
        <p:txBody>
          <a:bodyPr/>
          <a:lstStyle/>
          <a:p>
            <a:fld id="{5B106E36-FD25-4E2D-B0AA-010F637433A0}" type="datetimeFigureOut">
              <a:rPr lang="ru-RU" smtClean="0"/>
              <a:pPr/>
              <a:t>03.11.2011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ru-RU"/>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ru-RU"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03.11.2011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ru-RU"/>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ru-RU"/>
          </a:p>
        </p:txBody>
      </p:sp>
      <p:sp>
        <p:nvSpPr>
          <p:cNvPr id="14" name="Дата 13"/>
          <p:cNvSpPr>
            <a:spLocks noGrp="1"/>
          </p:cNvSpPr>
          <p:nvPr>
            <p:ph type="dt" sz="half" idx="2"/>
          </p:nvPr>
        </p:nvSpPr>
        <p:spPr>
          <a:xfrm>
            <a:off x="457200" y="6416676"/>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03.11.2011</a:t>
            </a:fld>
            <a:endParaRPr lang="ru-RU"/>
          </a:p>
        </p:txBody>
      </p:sp>
      <p:sp>
        <p:nvSpPr>
          <p:cNvPr id="3" name="Нижний колонтитул 2"/>
          <p:cNvSpPr>
            <a:spLocks noGrp="1"/>
          </p:cNvSpPr>
          <p:nvPr>
            <p:ph type="ftr" sz="quarter" idx="3"/>
          </p:nvPr>
        </p:nvSpPr>
        <p:spPr>
          <a:xfrm>
            <a:off x="3124200" y="6416676"/>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6"/>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audio" Target="file:///C:\Users\&#1048;&#1056;&#1040;\Desktop\Spirit-Dusha%20prerij%20-%20Prosto%20krasivaya%20muzyka.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0" dirty="0" smtClean="0"/>
              <a:t>Moscow is the capital of Russia</a:t>
            </a:r>
            <a:endParaRPr lang="ru-RU" dirty="0"/>
          </a:p>
        </p:txBody>
      </p:sp>
      <p:pic>
        <p:nvPicPr>
          <p:cNvPr id="4" name="Содержимое 3" descr="1ea21f44659d0c22f0b43d22e34ee64a_big.jpg"/>
          <p:cNvPicPr>
            <a:picLocks noGrp="1" noChangeAspect="1"/>
          </p:cNvPicPr>
          <p:nvPr>
            <p:ph idx="1"/>
          </p:nvPr>
        </p:nvPicPr>
        <p:blipFill>
          <a:blip r:embed="rId3" cstate="print"/>
          <a:stretch>
            <a:fillRect/>
          </a:stretch>
        </p:blipFill>
        <p:spPr>
          <a:xfrm>
            <a:off x="1214415" y="1600201"/>
            <a:ext cx="6492119" cy="4708525"/>
          </a:xfrm>
          <a:prstGeom prst="rect">
            <a:avLst/>
          </a:prstGeom>
          <a:ln>
            <a:noFill/>
          </a:ln>
          <a:effectLst>
            <a:softEdge rad="112500"/>
          </a:effectLst>
        </p:spPr>
      </p:pic>
      <p:pic>
        <p:nvPicPr>
          <p:cNvPr id="5" name="Spirit-Dusha prerij - Prosto krasivaya muzyka.mp3">
            <a:hlinkClick r:id="" action="ppaction://media"/>
          </p:cNvPr>
          <p:cNvPicPr>
            <a:picLocks noRot="1" noChangeAspect="1"/>
          </p:cNvPicPr>
          <p:nvPr>
            <a:audioFile r:link="rId1"/>
          </p:nvPr>
        </p:nvPicPr>
        <p:blipFill>
          <a:blip r:embed="rId4" cstate="print"/>
          <a:stretch>
            <a:fillRect/>
          </a:stretch>
        </p:blipFill>
        <p:spPr>
          <a:xfrm>
            <a:off x="0" y="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to="" calcmode="lin" valueType="num">
                                      <p:cBhvr>
                                        <p:cTn id="13" dur="1" fill="hold"/>
                                        <p:tgtEl>
                                          <p:spTgt spid="4"/>
                                        </p:tgtEl>
                                        <p:attrNameLst>
                                          <p:attrName/>
                                        </p:attrNameLst>
                                      </p:cBhvr>
                                    </p:anim>
                                  </p:childTnLst>
                                </p:cTn>
                              </p:par>
                            </p:childTnLst>
                          </p:cTn>
                        </p:par>
                        <p:par>
                          <p:cTn id="14" fill="hold">
                            <p:stCondLst>
                              <p:cond delay="0"/>
                            </p:stCondLst>
                            <p:childTnLst>
                              <p:par>
                                <p:cTn id="15" presetID="1" presetClass="mediacall" presetSubtype="0" fill="hold" nodeType="afterEffect">
                                  <p:stCondLst>
                                    <p:cond delay="0"/>
                                  </p:stCondLst>
                                  <p:childTnLst>
                                    <p:cmd type="call" cmd="playFrom(0.0)">
                                      <p:cBhvr>
                                        <p:cTn id="1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7" fill="hold" display="0">
                  <p:stCondLst>
                    <p:cond delay="indefinite"/>
                  </p:stCondLst>
                  <p:endCondLst>
                    <p:cond evt="onPrev" delay="0">
                      <p:tgtEl>
                        <p:sldTgt/>
                      </p:tgtEl>
                    </p:cond>
                    <p:cond evt="onStopAudio" delay="0">
                      <p:tgtEl>
                        <p:sldTgt/>
                      </p:tgtEl>
                    </p:cond>
                  </p:endCondLst>
                </p:cTn>
                <p:tgtEl>
                  <p:spTgt spid="5"/>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22031" y="-171400"/>
            <a:ext cx="8229600" cy="72008"/>
          </a:xfrm>
        </p:spPr>
        <p:txBody>
          <a:bodyPr>
            <a:normAutofit fontScale="90000"/>
          </a:bodyPr>
          <a:lstStyle/>
          <a:p>
            <a:endParaRPr lang="ru-RU" dirty="0"/>
          </a:p>
        </p:txBody>
      </p:sp>
      <p:sp>
        <p:nvSpPr>
          <p:cNvPr id="5" name="Подзаголовок 4"/>
          <p:cNvSpPr>
            <a:spLocks noGrp="1"/>
          </p:cNvSpPr>
          <p:nvPr>
            <p:ph type="subTitle" idx="1"/>
          </p:nvPr>
        </p:nvSpPr>
        <p:spPr>
          <a:xfrm>
            <a:off x="0" y="0"/>
            <a:ext cx="9144000" cy="6858000"/>
          </a:xfrm>
        </p:spPr>
        <p:txBody>
          <a:bodyPr/>
          <a:lstStyle/>
          <a:p>
            <a:r>
              <a:rPr lang="en-US" dirty="0" smtClean="0"/>
              <a:t>Museum of Fine Arts named after AS </a:t>
            </a:r>
            <a:r>
              <a:rPr lang="en-US" dirty="0" smtClean="0"/>
              <a:t>Pushkin</a:t>
            </a:r>
            <a:endParaRPr lang="ru-RU" dirty="0" smtClean="0"/>
          </a:p>
          <a:p>
            <a:endParaRPr lang="ru-RU" dirty="0"/>
          </a:p>
        </p:txBody>
      </p:sp>
      <p:pic>
        <p:nvPicPr>
          <p:cNvPr id="6" name="Рисунок 5" descr="1_0d2f7b4ff9d27917e8f95b4ac7495bc1.jpg"/>
          <p:cNvPicPr>
            <a:picLocks noChangeAspect="1"/>
          </p:cNvPicPr>
          <p:nvPr/>
        </p:nvPicPr>
        <p:blipFill>
          <a:blip r:embed="rId2" cstate="print"/>
          <a:stretch>
            <a:fillRect/>
          </a:stretch>
        </p:blipFill>
        <p:spPr>
          <a:xfrm>
            <a:off x="0" y="548680"/>
            <a:ext cx="3679056" cy="356093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Рисунок 6" descr="1_01ca1752571cbb9b5763ed7003ca6f69.jpg"/>
          <p:cNvPicPr>
            <a:picLocks noChangeAspect="1"/>
          </p:cNvPicPr>
          <p:nvPr/>
        </p:nvPicPr>
        <p:blipFill>
          <a:blip r:embed="rId3" cstate="print"/>
          <a:stretch>
            <a:fillRect/>
          </a:stretch>
        </p:blipFill>
        <p:spPr>
          <a:xfrm>
            <a:off x="3779912" y="548680"/>
            <a:ext cx="5364088" cy="3600400"/>
          </a:xfrm>
          <a:prstGeom prst="ellipse">
            <a:avLst/>
          </a:prstGeom>
          <a:ln>
            <a:noFill/>
          </a:ln>
          <a:effectLst>
            <a:softEdge rad="112500"/>
          </a:effectLst>
        </p:spPr>
      </p:pic>
      <p:pic>
        <p:nvPicPr>
          <p:cNvPr id="8" name="Рисунок 7" descr="1_6efd1531fa9d7e0fd1cfe37776d9d26b.jpg"/>
          <p:cNvPicPr>
            <a:picLocks noChangeAspect="1"/>
          </p:cNvPicPr>
          <p:nvPr/>
        </p:nvPicPr>
        <p:blipFill>
          <a:blip r:embed="rId4" cstate="print"/>
          <a:stretch>
            <a:fillRect/>
          </a:stretch>
        </p:blipFill>
        <p:spPr>
          <a:xfrm>
            <a:off x="4685928" y="3514446"/>
            <a:ext cx="4458072" cy="3343554"/>
          </a:xfrm>
          <a:prstGeom prst="ellipse">
            <a:avLst/>
          </a:prstGeom>
          <a:ln>
            <a:noFill/>
          </a:ln>
          <a:effectLst>
            <a:softEdge rad="112500"/>
          </a:effectLst>
        </p:spPr>
      </p:pic>
      <p:pic>
        <p:nvPicPr>
          <p:cNvPr id="9" name="Рисунок 8" descr="1_840923574f686a1bcba5d73b37728dba.jpg"/>
          <p:cNvPicPr>
            <a:picLocks noChangeAspect="1"/>
          </p:cNvPicPr>
          <p:nvPr/>
        </p:nvPicPr>
        <p:blipFill>
          <a:blip r:embed="rId5" cstate="print"/>
          <a:stretch>
            <a:fillRect/>
          </a:stretch>
        </p:blipFill>
        <p:spPr>
          <a:xfrm>
            <a:off x="2411760" y="3429000"/>
            <a:ext cx="2229600" cy="1672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Рисунок 9" descr="1_e86394332b8826d5b26d5c6c4d461ed0.jpg"/>
          <p:cNvPicPr>
            <a:picLocks noChangeAspect="1"/>
          </p:cNvPicPr>
          <p:nvPr/>
        </p:nvPicPr>
        <p:blipFill>
          <a:blip r:embed="rId6" cstate="print"/>
          <a:stretch>
            <a:fillRect/>
          </a:stretch>
        </p:blipFill>
        <p:spPr>
          <a:xfrm>
            <a:off x="-108520" y="4365104"/>
            <a:ext cx="3549774" cy="2667402"/>
          </a:xfrm>
          <a:prstGeom prst="ellipse">
            <a:avLst/>
          </a:prstGeom>
          <a:ln>
            <a:noFill/>
          </a:ln>
          <a:effectLst>
            <a:softEdge rad="112500"/>
          </a:effectLst>
        </p:spPr>
      </p:pic>
      <p:pic>
        <p:nvPicPr>
          <p:cNvPr id="11" name="Рисунок 10" descr="1_f4e7e301f41e925c0b57f33315682e1b.jpg"/>
          <p:cNvPicPr>
            <a:picLocks noChangeAspect="1"/>
          </p:cNvPicPr>
          <p:nvPr/>
        </p:nvPicPr>
        <p:blipFill>
          <a:blip r:embed="rId7" cstate="print"/>
          <a:stretch>
            <a:fillRect/>
          </a:stretch>
        </p:blipFill>
        <p:spPr>
          <a:xfrm>
            <a:off x="2483768" y="5045978"/>
            <a:ext cx="2634240" cy="181202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3" name="Прямоугольник 12"/>
          <p:cNvSpPr/>
          <p:nvPr/>
        </p:nvSpPr>
        <p:spPr>
          <a:xfrm>
            <a:off x="2286000" y="2413338"/>
            <a:ext cx="4572000" cy="2031325"/>
          </a:xfrm>
          <a:prstGeom prst="rect">
            <a:avLst/>
          </a:prstGeom>
        </p:spPr>
        <p:txBody>
          <a:bodyPr>
            <a:spAutoFit/>
          </a:bodyPr>
          <a:lstStyle/>
          <a:p>
            <a:r>
              <a:rPr lang="en-US" dirty="0" smtClean="0"/>
              <a:t>Originally the museum was called the Museum of Fine Arts named after Tsar Alexander III and was created on the basis of the Cabinet of Fine Arts University. The first stone was laid on a 7avgusta 1898, and the ceremony was solemn. The </a:t>
            </a:r>
            <a:r>
              <a:rPr lang="en-US" dirty="0" smtClean="0"/>
              <a:t>museum</a:t>
            </a:r>
            <a:r>
              <a:rPr lang="ru-RU" smtClean="0"/>
              <a:t> </a:t>
            </a:r>
            <a:r>
              <a:rPr lang="en-US" smtClean="0"/>
              <a:t>opened </a:t>
            </a:r>
            <a:r>
              <a:rPr lang="en-US" dirty="0" smtClean="0"/>
              <a:t>in 1912</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to="" calcmode="lin" valueType="num">
                                      <p:cBhvr>
                                        <p:cTn id="22" dur="1" fill="hold"/>
                                        <p:tgtEl>
                                          <p:spTgt spid="9"/>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to="" calcmode="lin" valueType="num">
                                      <p:cBhvr>
                                        <p:cTn id="27" dur="1" fill="hold"/>
                                        <p:tgtEl>
                                          <p:spTgt spid="8"/>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to="" calcmode="lin" valueType="num">
                                      <p:cBhvr>
                                        <p:cTn id="32" dur="1" fill="hold"/>
                                        <p:tgtEl>
                                          <p:spTgt spid="10"/>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to="" calcmode="lin" valueType="num">
                                      <p:cBhvr>
                                        <p:cTn id="37" dur="1" fill="hold"/>
                                        <p:tgtEl>
                                          <p:spTgt spid="11"/>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 to="" calcmode="lin" valueType="num">
                                      <p:cBhvr>
                                        <p:cTn id="42" dur="1" fill="hold"/>
                                        <p:tgtEl>
                                          <p:spTgt spid="1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539552" y="0"/>
            <a:ext cx="8229600" cy="980728"/>
          </a:xfrm>
        </p:spPr>
        <p:txBody>
          <a:bodyPr/>
          <a:lstStyle/>
          <a:p>
            <a:r>
              <a:rPr lang="en-US" b="0" dirty="0" smtClean="0"/>
              <a:t>Moscow Attractions</a:t>
            </a:r>
            <a:endParaRPr lang="ru-RU" dirty="0"/>
          </a:p>
        </p:txBody>
      </p:sp>
      <p:sp>
        <p:nvSpPr>
          <p:cNvPr id="8" name="Подзаголовок 7"/>
          <p:cNvSpPr>
            <a:spLocks noGrp="1"/>
          </p:cNvSpPr>
          <p:nvPr>
            <p:ph type="subTitle" idx="1"/>
          </p:nvPr>
        </p:nvSpPr>
        <p:spPr>
          <a:xfrm>
            <a:off x="0" y="908720"/>
            <a:ext cx="9144000" cy="5949280"/>
          </a:xfrm>
        </p:spPr>
        <p:txBody>
          <a:bodyPr>
            <a:noAutofit/>
          </a:bodyPr>
          <a:lstStyle/>
          <a:p>
            <a:r>
              <a:rPr lang="en-US" sz="3200" dirty="0" smtClean="0"/>
              <a:t>The Moscow Kremlin</a:t>
            </a:r>
            <a:endParaRPr lang="ru-RU" sz="3200" dirty="0"/>
          </a:p>
        </p:txBody>
      </p:sp>
      <p:pic>
        <p:nvPicPr>
          <p:cNvPr id="6" name="Рисунок 5" descr="1_0f2779366ccb6f770fa4959c567ad8bd.jpg"/>
          <p:cNvPicPr>
            <a:picLocks noChangeAspect="1"/>
          </p:cNvPicPr>
          <p:nvPr/>
        </p:nvPicPr>
        <p:blipFill>
          <a:blip r:embed="rId2" cstate="print"/>
          <a:stretch>
            <a:fillRect/>
          </a:stretch>
        </p:blipFill>
        <p:spPr>
          <a:xfrm>
            <a:off x="179512" y="1556792"/>
            <a:ext cx="3624064" cy="4572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slope"/>
            <a:extrusionClr>
              <a:srgbClr val="000000"/>
            </a:extrusionClr>
          </a:sp3d>
        </p:spPr>
      </p:pic>
      <p:pic>
        <p:nvPicPr>
          <p:cNvPr id="9" name="Рисунок 8" descr="1_4d8a8b342d89bb6e2cd656e471e95bd4.jpg"/>
          <p:cNvPicPr>
            <a:picLocks noChangeAspect="1"/>
          </p:cNvPicPr>
          <p:nvPr/>
        </p:nvPicPr>
        <p:blipFill>
          <a:blip r:embed="rId3" cstate="print"/>
          <a:stretch>
            <a:fillRect/>
          </a:stretch>
        </p:blipFill>
        <p:spPr>
          <a:xfrm>
            <a:off x="4788024" y="1556792"/>
            <a:ext cx="3960688" cy="470589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 name="Рисунок 9" descr="1_31dd56299d1985377066b7105fa6ff62.jpg"/>
          <p:cNvPicPr>
            <a:picLocks noChangeAspect="1"/>
          </p:cNvPicPr>
          <p:nvPr/>
        </p:nvPicPr>
        <p:blipFill>
          <a:blip r:embed="rId4" cstate="print"/>
          <a:stretch>
            <a:fillRect/>
          </a:stretch>
        </p:blipFill>
        <p:spPr>
          <a:xfrm>
            <a:off x="2339752" y="3429000"/>
            <a:ext cx="4162425" cy="3429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8" name="Прямоугольник 17"/>
          <p:cNvSpPr/>
          <p:nvPr/>
        </p:nvSpPr>
        <p:spPr>
          <a:xfrm>
            <a:off x="1547664" y="1628800"/>
            <a:ext cx="184731" cy="923330"/>
          </a:xfrm>
          <a:prstGeom prst="rect">
            <a:avLst/>
          </a:prstGeom>
          <a:noFill/>
        </p:spPr>
        <p:txBody>
          <a:bodyPr wrap="none" lIns="91440" tIns="45720" rIns="91440" bIns="45720">
            <a:spAutoFit/>
          </a:bodyPr>
          <a:lstStyle/>
          <a:p>
            <a:pPr algn="ctr"/>
            <a:endParaRPr lang="ru-RU"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1" name="Прямоугольник 20"/>
          <p:cNvSpPr/>
          <p:nvPr/>
        </p:nvSpPr>
        <p:spPr>
          <a:xfrm>
            <a:off x="0" y="6211669"/>
            <a:ext cx="4572000" cy="646331"/>
          </a:xfrm>
          <a:prstGeom prst="rect">
            <a:avLst/>
          </a:prstGeom>
        </p:spPr>
        <p:txBody>
          <a:bodyPr>
            <a:spAutoFit/>
          </a:bodyPr>
          <a:lstStyle/>
          <a:p>
            <a:pPr lvl="0"/>
            <a:r>
              <a:rPr lang="en-US" dirty="0" smtClean="0">
                <a:solidFill>
                  <a:srgbClr val="00B050"/>
                </a:solidFill>
              </a:rPr>
              <a:t>The Moscow Kremlin - Moscow is the beginning of</a:t>
            </a:r>
            <a:endParaRPr lang="en-US" dirty="0">
              <a:solidFill>
                <a:srgbClr val="00B050"/>
              </a:solidFill>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to="" calcmode="lin" valueType="num">
                                      <p:cBhvr>
                                        <p:cTn id="12" dur="1" fill="hold"/>
                                        <p:tgtEl>
                                          <p:spTgt spid="8">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to="" calcmode="lin" valueType="num">
                                      <p:cBhvr>
                                        <p:cTn id="22" dur="1" fill="hold"/>
                                        <p:tgtEl>
                                          <p:spTgt spid="9"/>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to="" calcmode="lin" valueType="num">
                                      <p:cBhvr>
                                        <p:cTn id="27" dur="1" fill="hold"/>
                                        <p:tgtEl>
                                          <p:spTgt spid="10"/>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 to="" calcmode="lin" valueType="num">
                                      <p:cBhvr>
                                        <p:cTn id="32" dur="1" fill="hold"/>
                                        <p:tgtEl>
                                          <p:spTgt spid="2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422031" y="-243408"/>
            <a:ext cx="8229600" cy="243408"/>
          </a:xfrm>
        </p:spPr>
        <p:txBody>
          <a:bodyPr>
            <a:normAutofit fontScale="90000"/>
          </a:bodyPr>
          <a:lstStyle/>
          <a:p>
            <a:endParaRPr lang="ru-RU" dirty="0"/>
          </a:p>
        </p:txBody>
      </p:sp>
      <p:sp>
        <p:nvSpPr>
          <p:cNvPr id="8" name="Подзаголовок 7"/>
          <p:cNvSpPr>
            <a:spLocks noGrp="1"/>
          </p:cNvSpPr>
          <p:nvPr>
            <p:ph type="subTitle" idx="1"/>
          </p:nvPr>
        </p:nvSpPr>
        <p:spPr>
          <a:xfrm>
            <a:off x="0" y="0"/>
            <a:ext cx="9144000" cy="6858000"/>
          </a:xfrm>
        </p:spPr>
        <p:txBody>
          <a:bodyPr>
            <a:normAutofit/>
          </a:bodyPr>
          <a:lstStyle/>
          <a:p>
            <a:r>
              <a:rPr lang="en-US" sz="3200" dirty="0" smtClean="0"/>
              <a:t>large </a:t>
            </a:r>
            <a:r>
              <a:rPr lang="en-US" sz="3200" dirty="0" err="1" smtClean="0"/>
              <a:t>Vyazemy</a:t>
            </a:r>
            <a:endParaRPr lang="ru-RU" sz="3200" dirty="0" smtClean="0"/>
          </a:p>
          <a:p>
            <a:endParaRPr lang="ru-RU" sz="2400" dirty="0"/>
          </a:p>
        </p:txBody>
      </p:sp>
      <p:pic>
        <p:nvPicPr>
          <p:cNvPr id="9" name="Рисунок 8" descr="1_db183c37e06136dba415240da2b9f029.jpg"/>
          <p:cNvPicPr>
            <a:picLocks noChangeAspect="1"/>
          </p:cNvPicPr>
          <p:nvPr/>
        </p:nvPicPr>
        <p:blipFill>
          <a:blip r:embed="rId2" cstate="print"/>
          <a:stretch>
            <a:fillRect/>
          </a:stretch>
        </p:blipFill>
        <p:spPr>
          <a:xfrm>
            <a:off x="0" y="692696"/>
            <a:ext cx="9144000" cy="61653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Прямоугольник 5"/>
          <p:cNvSpPr/>
          <p:nvPr/>
        </p:nvSpPr>
        <p:spPr>
          <a:xfrm>
            <a:off x="2286000" y="2828836"/>
            <a:ext cx="4572000" cy="1200329"/>
          </a:xfrm>
          <a:prstGeom prst="rect">
            <a:avLst/>
          </a:prstGeom>
        </p:spPr>
        <p:txBody>
          <a:bodyPr>
            <a:spAutoFit/>
          </a:bodyPr>
          <a:lstStyle/>
          <a:p>
            <a:r>
              <a:rPr lang="en-US" dirty="0" smtClean="0"/>
              <a:t>Commissioned by Boris Godunov in 1598 a magnificent temple is not only gave rise to the estate, but also one of the most important churches of the Moscow land</a:t>
            </a:r>
            <a:endParaRPr lang="ru-RU" dirty="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to="" calcmode="lin" valueType="num">
                                      <p:cBhvr>
                                        <p:cTn id="7" dur="1" fill="hold"/>
                                        <p:tgtEl>
                                          <p:spTgt spid="8">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to="" calcmode="lin" valueType="num">
                                      <p:cBhvr>
                                        <p:cTn id="12" dur="1" fill="hold"/>
                                        <p:tgtEl>
                                          <p:spTgt spid="9"/>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to="" calcmode="lin" valueType="num">
                                      <p:cBhvr>
                                        <p:cTn id="17" dur="1" fill="hold"/>
                                        <p:tgtEl>
                                          <p:spTgt spid="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323528" y="-891480"/>
            <a:ext cx="8229600" cy="288032"/>
          </a:xfrm>
        </p:spPr>
        <p:txBody>
          <a:bodyPr>
            <a:normAutofit fontScale="90000"/>
          </a:bodyPr>
          <a:lstStyle/>
          <a:p>
            <a:endParaRPr lang="ru-RU" dirty="0"/>
          </a:p>
        </p:txBody>
      </p:sp>
      <p:sp>
        <p:nvSpPr>
          <p:cNvPr id="3" name="Подзаголовок 2"/>
          <p:cNvSpPr>
            <a:spLocks noGrp="1"/>
          </p:cNvSpPr>
          <p:nvPr>
            <p:ph type="subTitle" idx="1"/>
          </p:nvPr>
        </p:nvSpPr>
        <p:spPr>
          <a:xfrm>
            <a:off x="0" y="0"/>
            <a:ext cx="9144000" cy="6858000"/>
          </a:xfrm>
        </p:spPr>
        <p:txBody>
          <a:bodyPr>
            <a:normAutofit/>
          </a:bodyPr>
          <a:lstStyle/>
          <a:p>
            <a:r>
              <a:rPr lang="en-US" dirty="0" smtClean="0"/>
              <a:t>historical Museum</a:t>
            </a:r>
            <a:endParaRPr lang="ru-RU" dirty="0" smtClean="0"/>
          </a:p>
          <a:p>
            <a:endParaRPr lang="ru-RU" dirty="0"/>
          </a:p>
        </p:txBody>
      </p:sp>
      <p:pic>
        <p:nvPicPr>
          <p:cNvPr id="4" name="Рисунок 3" descr="1_8ca54778e45259ac473d5d6ce3c46e0b.jpeg"/>
          <p:cNvPicPr>
            <a:picLocks noChangeAspect="1"/>
          </p:cNvPicPr>
          <p:nvPr/>
        </p:nvPicPr>
        <p:blipFill>
          <a:blip r:embed="rId2" cstate="print"/>
          <a:stretch>
            <a:fillRect/>
          </a:stretch>
        </p:blipFill>
        <p:spPr>
          <a:xfrm>
            <a:off x="0" y="404664"/>
            <a:ext cx="3635896" cy="45365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Рисунок 5" descr="1_d8c309939c50180921e5ab11640cd2b3.jpg"/>
          <p:cNvPicPr>
            <a:picLocks noChangeAspect="1"/>
          </p:cNvPicPr>
          <p:nvPr/>
        </p:nvPicPr>
        <p:blipFill>
          <a:blip r:embed="rId3" cstate="print"/>
          <a:stretch>
            <a:fillRect/>
          </a:stretch>
        </p:blipFill>
        <p:spPr>
          <a:xfrm>
            <a:off x="3779912" y="476672"/>
            <a:ext cx="5071492" cy="35283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Рисунок 6" descr="1_3c30b7859dffdf4352bc509b4e31e6f8.jpg"/>
          <p:cNvPicPr>
            <a:picLocks noChangeAspect="1"/>
          </p:cNvPicPr>
          <p:nvPr/>
        </p:nvPicPr>
        <p:blipFill>
          <a:blip r:embed="rId4" cstate="print"/>
          <a:stretch>
            <a:fillRect/>
          </a:stretch>
        </p:blipFill>
        <p:spPr>
          <a:xfrm>
            <a:off x="2339752" y="3284984"/>
            <a:ext cx="4286250" cy="35730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1" name="Прямоугольник 10"/>
          <p:cNvSpPr/>
          <p:nvPr/>
        </p:nvSpPr>
        <p:spPr>
          <a:xfrm>
            <a:off x="2286000" y="2136339"/>
            <a:ext cx="4572000" cy="2585323"/>
          </a:xfrm>
          <a:prstGeom prst="rect">
            <a:avLst/>
          </a:prstGeom>
        </p:spPr>
        <p:txBody>
          <a:bodyPr>
            <a:spAutoFit/>
          </a:bodyPr>
          <a:lstStyle/>
          <a:p>
            <a:r>
              <a:rPr lang="en-US" dirty="0" smtClean="0"/>
              <a:t>State Historical Museum is located on Red Square. The museum was founded by order of Alexander II in 1872 and was originally dedicated to the Crimean War. While the first exhibitions were held, was a competition to design the museum building, whose construction was completed in 1881, design of the interiors of the </a:t>
            </a:r>
            <a:r>
              <a:rPr lang="en-US" dirty="0" err="1" smtClean="0"/>
              <a:t>museumwas</a:t>
            </a:r>
            <a:r>
              <a:rPr lang="en-US" dirty="0" smtClean="0"/>
              <a:t> not until 1912</a:t>
            </a:r>
            <a:endParaRPr lang="ru-RU"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 to="" calcmode="lin" valueType="num">
                                      <p:cBhvr>
                                        <p:cTn id="27" dur="1" fill="hold"/>
                                        <p:tgtEl>
                                          <p:spTgt spid="1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1" y="-45719"/>
            <a:ext cx="8229600" cy="45719"/>
          </a:xfrm>
        </p:spPr>
        <p:txBody>
          <a:bodyPr>
            <a:normAutofit fontScale="90000"/>
          </a:bodyPr>
          <a:lstStyle/>
          <a:p>
            <a:endParaRPr lang="ru-RU" dirty="0"/>
          </a:p>
        </p:txBody>
      </p:sp>
      <p:sp>
        <p:nvSpPr>
          <p:cNvPr id="3" name="Подзаголовок 2"/>
          <p:cNvSpPr>
            <a:spLocks noGrp="1"/>
          </p:cNvSpPr>
          <p:nvPr>
            <p:ph type="subTitle" idx="1"/>
          </p:nvPr>
        </p:nvSpPr>
        <p:spPr>
          <a:xfrm>
            <a:off x="0" y="0"/>
            <a:ext cx="9144000" cy="6858000"/>
          </a:xfrm>
        </p:spPr>
        <p:txBody>
          <a:bodyPr/>
          <a:lstStyle/>
          <a:p>
            <a:r>
              <a:rPr lang="en-US" dirty="0" smtClean="0"/>
              <a:t>The Moscow Zoo</a:t>
            </a:r>
            <a:endParaRPr lang="ru-RU" dirty="0" smtClean="0"/>
          </a:p>
          <a:p>
            <a:endParaRPr lang="ru-RU" dirty="0"/>
          </a:p>
        </p:txBody>
      </p:sp>
      <p:pic>
        <p:nvPicPr>
          <p:cNvPr id="4" name="Рисунок 3" descr="1_8343d91cea0c7809e24672bb0b2b033f.jpg"/>
          <p:cNvPicPr>
            <a:picLocks noChangeAspect="1"/>
          </p:cNvPicPr>
          <p:nvPr/>
        </p:nvPicPr>
        <p:blipFill>
          <a:blip r:embed="rId2" cstate="print"/>
          <a:stretch>
            <a:fillRect/>
          </a:stretch>
        </p:blipFill>
        <p:spPr>
          <a:xfrm>
            <a:off x="0" y="404664"/>
            <a:ext cx="6096000" cy="42037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Рисунок 4" descr="1_a16338fc5cffc009a00e487cb06297de.jpg"/>
          <p:cNvPicPr>
            <a:picLocks noChangeAspect="1"/>
          </p:cNvPicPr>
          <p:nvPr/>
        </p:nvPicPr>
        <p:blipFill>
          <a:blip r:embed="rId3" cstate="print"/>
          <a:stretch>
            <a:fillRect/>
          </a:stretch>
        </p:blipFill>
        <p:spPr>
          <a:xfrm>
            <a:off x="3419475" y="404664"/>
            <a:ext cx="5724525" cy="38100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Рисунок 5" descr="1_6b352f1e9fad59c12cc31c68c611cf79.jpg"/>
          <p:cNvPicPr>
            <a:picLocks noChangeAspect="1"/>
          </p:cNvPicPr>
          <p:nvPr/>
        </p:nvPicPr>
        <p:blipFill>
          <a:blip r:embed="rId4" cstate="print"/>
          <a:stretch>
            <a:fillRect/>
          </a:stretch>
        </p:blipFill>
        <p:spPr>
          <a:xfrm>
            <a:off x="0" y="4189124"/>
            <a:ext cx="3074640" cy="26688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Рисунок 6" descr="1_c0695b78a1d62be0b29a43c4bf037351.jpg"/>
          <p:cNvPicPr>
            <a:picLocks noChangeAspect="1"/>
          </p:cNvPicPr>
          <p:nvPr/>
        </p:nvPicPr>
        <p:blipFill>
          <a:blip r:embed="rId5" cstate="print"/>
          <a:stretch>
            <a:fillRect/>
          </a:stretch>
        </p:blipFill>
        <p:spPr>
          <a:xfrm>
            <a:off x="3851920" y="3886265"/>
            <a:ext cx="5034155" cy="28109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Прямоугольник 7"/>
          <p:cNvSpPr/>
          <p:nvPr/>
        </p:nvSpPr>
        <p:spPr>
          <a:xfrm>
            <a:off x="2411760" y="2967335"/>
            <a:ext cx="2252604" cy="923330"/>
          </a:xfrm>
          <a:prstGeom prst="rect">
            <a:avLst/>
          </a:prstGeom>
          <a:noFill/>
        </p:spPr>
        <p:txBody>
          <a:bodyPr wrap="square" lIns="91440" tIns="45720" rIns="91440" bIns="45720">
            <a:spAutoFit/>
          </a:bodyPr>
          <a:lstStyle/>
          <a:p>
            <a:pPr algn="ctr"/>
            <a:endParaRPr lang="ru-RU"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9" name="Прямоугольник 8"/>
          <p:cNvSpPr/>
          <p:nvPr/>
        </p:nvSpPr>
        <p:spPr>
          <a:xfrm>
            <a:off x="2286000" y="2828836"/>
            <a:ext cx="4572000" cy="1200329"/>
          </a:xfrm>
          <a:prstGeom prst="rect">
            <a:avLst/>
          </a:prstGeom>
        </p:spPr>
        <p:txBody>
          <a:bodyPr>
            <a:spAutoFit/>
          </a:bodyPr>
          <a:lstStyle/>
          <a:p>
            <a:r>
              <a:rPr lang="en-US" dirty="0" smtClean="0"/>
              <a:t>Moscow Zoo - it's 1000 and 1 species of animals, a total of more than 7000individuals. The zoo was founded in 1864</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to="" calcmode="lin" valueType="num">
                                      <p:cBhvr>
                                        <p:cTn id="12" dur="1" fill="hold"/>
                                        <p:tgtEl>
                                          <p:spTgt spid="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to="" calcmode="lin" valueType="num">
                                      <p:cBhvr>
                                        <p:cTn id="27" dur="1" fill="hold"/>
                                        <p:tgtEl>
                                          <p:spTgt spid="6"/>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 to="" calcmode="lin" valueType="num">
                                      <p:cBhvr>
                                        <p:cTn id="32" dur="1" fill="hold"/>
                                        <p:tgtEl>
                                          <p:spTgt spid="9">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422031" y="-289127"/>
            <a:ext cx="8229600" cy="45719"/>
          </a:xfrm>
        </p:spPr>
        <p:txBody>
          <a:bodyPr>
            <a:normAutofit fontScale="90000"/>
          </a:bodyPr>
          <a:lstStyle/>
          <a:p>
            <a:endParaRPr lang="ru-RU" dirty="0"/>
          </a:p>
        </p:txBody>
      </p:sp>
      <p:sp>
        <p:nvSpPr>
          <p:cNvPr id="4" name="Подзаголовок 3"/>
          <p:cNvSpPr>
            <a:spLocks noGrp="1"/>
          </p:cNvSpPr>
          <p:nvPr>
            <p:ph type="subTitle" idx="1"/>
          </p:nvPr>
        </p:nvSpPr>
        <p:spPr>
          <a:xfrm>
            <a:off x="0" y="0"/>
            <a:ext cx="9144000" cy="6858000"/>
          </a:xfrm>
        </p:spPr>
        <p:txBody>
          <a:bodyPr/>
          <a:lstStyle/>
          <a:p>
            <a:r>
              <a:rPr lang="en-US" dirty="0" smtClean="0"/>
              <a:t>The </a:t>
            </a:r>
            <a:r>
              <a:rPr lang="en-US" dirty="0" err="1" smtClean="0"/>
              <a:t>Tretyakov</a:t>
            </a:r>
            <a:r>
              <a:rPr lang="en-US" dirty="0" smtClean="0"/>
              <a:t> Gallery</a:t>
            </a:r>
            <a:endParaRPr lang="ru-RU" dirty="0" smtClean="0"/>
          </a:p>
          <a:p>
            <a:endParaRPr lang="ru-RU" dirty="0"/>
          </a:p>
        </p:txBody>
      </p:sp>
      <p:pic>
        <p:nvPicPr>
          <p:cNvPr id="5" name="Рисунок 4" descr="1_202b6c5170ae0ebdb982b67c4d70fe64.jpg"/>
          <p:cNvPicPr>
            <a:picLocks noChangeAspect="1"/>
          </p:cNvPicPr>
          <p:nvPr/>
        </p:nvPicPr>
        <p:blipFill>
          <a:blip r:embed="rId2" cstate="print"/>
          <a:stretch>
            <a:fillRect/>
          </a:stretch>
        </p:blipFill>
        <p:spPr>
          <a:xfrm>
            <a:off x="0" y="404664"/>
            <a:ext cx="3388420" cy="381642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6" name="Рисунок 5" descr="1_392e8e6a9aec053758c5bb6e139f4cf3.jpg"/>
          <p:cNvPicPr>
            <a:picLocks noChangeAspect="1"/>
          </p:cNvPicPr>
          <p:nvPr/>
        </p:nvPicPr>
        <p:blipFill>
          <a:blip r:embed="rId3" cstate="print"/>
          <a:stretch>
            <a:fillRect/>
          </a:stretch>
        </p:blipFill>
        <p:spPr>
          <a:xfrm>
            <a:off x="3563888" y="692696"/>
            <a:ext cx="3600400" cy="360538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Рисунок 6" descr="1_3088490fbaa2df0fd5f0074ec8bea210.jpg"/>
          <p:cNvPicPr>
            <a:picLocks noChangeAspect="1"/>
          </p:cNvPicPr>
          <p:nvPr/>
        </p:nvPicPr>
        <p:blipFill>
          <a:blip r:embed="rId4" cstate="print"/>
          <a:stretch>
            <a:fillRect/>
          </a:stretch>
        </p:blipFill>
        <p:spPr>
          <a:xfrm>
            <a:off x="4283968" y="3257550"/>
            <a:ext cx="4860032" cy="36004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Рисунок 7" descr="1_f441b9eef4de74befbcde26a9b2a1c42.jpg"/>
          <p:cNvPicPr>
            <a:picLocks noChangeAspect="1"/>
          </p:cNvPicPr>
          <p:nvPr/>
        </p:nvPicPr>
        <p:blipFill>
          <a:blip r:embed="rId5" cstate="print"/>
          <a:stretch>
            <a:fillRect/>
          </a:stretch>
        </p:blipFill>
        <p:spPr>
          <a:xfrm>
            <a:off x="0" y="3573016"/>
            <a:ext cx="3923927" cy="32849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1" name="Прямоугольник 10"/>
          <p:cNvSpPr/>
          <p:nvPr/>
        </p:nvSpPr>
        <p:spPr>
          <a:xfrm>
            <a:off x="2286000" y="751344"/>
            <a:ext cx="4572000" cy="5355312"/>
          </a:xfrm>
          <a:prstGeom prst="rect">
            <a:avLst/>
          </a:prstGeom>
        </p:spPr>
        <p:txBody>
          <a:bodyPr>
            <a:spAutoFit/>
          </a:bodyPr>
          <a:lstStyle/>
          <a:p>
            <a:r>
              <a:rPr lang="en-US" dirty="0" smtClean="0"/>
              <a:t>family bought the house </a:t>
            </a:r>
            <a:r>
              <a:rPr lang="en-US" dirty="0" err="1" smtClean="0"/>
              <a:t>Tretyakov</a:t>
            </a:r>
            <a:r>
              <a:rPr lang="en-US" dirty="0" smtClean="0"/>
              <a:t> </a:t>
            </a:r>
            <a:r>
              <a:rPr lang="en-US" dirty="0" err="1" smtClean="0"/>
              <a:t>Tretyakov</a:t>
            </a:r>
            <a:r>
              <a:rPr lang="en-US" dirty="0" smtClean="0"/>
              <a:t> in 1851 not only collected the works of art, but also exposed them to the public, and this required space.</a:t>
            </a:r>
            <a:br>
              <a:rPr lang="en-US" dirty="0" smtClean="0"/>
            </a:br>
            <a:r>
              <a:rPr lang="en-US" dirty="0" smtClean="0"/>
              <a:t/>
            </a:r>
            <a:br>
              <a:rPr lang="en-US" dirty="0" smtClean="0"/>
            </a:br>
            <a:r>
              <a:rPr lang="en-US" dirty="0" smtClean="0"/>
              <a:t>In 1867, when </a:t>
            </a:r>
            <a:r>
              <a:rPr lang="en-US" dirty="0" err="1" smtClean="0"/>
              <a:t>Tretyakov</a:t>
            </a:r>
            <a:r>
              <a:rPr lang="en-US" dirty="0" smtClean="0"/>
              <a:t> opened the exhibition, there were more than 1.5 </a:t>
            </a:r>
            <a:r>
              <a:rPr lang="en-US" dirty="0" err="1" smtClean="0"/>
              <a:t>thousandpaintings</a:t>
            </a:r>
            <a:r>
              <a:rPr lang="en-US" dirty="0" smtClean="0"/>
              <a:t> by Russian and foreign authors, sculptures and drawings. At the time </a:t>
            </a:r>
            <a:r>
              <a:rPr lang="en-US" dirty="0" err="1" smtClean="0"/>
              <a:t>oftransmission</a:t>
            </a:r>
            <a:r>
              <a:rPr lang="en-US" dirty="0" smtClean="0"/>
              <a:t> in galleries around the city in 1892 the collection was </a:t>
            </a:r>
            <a:r>
              <a:rPr lang="en-US" dirty="0" err="1" smtClean="0"/>
              <a:t>supplementedwith</a:t>
            </a:r>
            <a:r>
              <a:rPr lang="en-US" dirty="0" smtClean="0"/>
              <a:t> icons, paintings and drawings. The famous facade of the gallery was </a:t>
            </a:r>
            <a:r>
              <a:rPr lang="en-US" dirty="0" err="1" smtClean="0"/>
              <a:t>designedby</a:t>
            </a:r>
            <a:r>
              <a:rPr lang="en-US" dirty="0" smtClean="0"/>
              <a:t> the artist </a:t>
            </a:r>
            <a:r>
              <a:rPr lang="en-US" dirty="0" err="1" smtClean="0"/>
              <a:t>Vasnetsov</a:t>
            </a:r>
            <a:r>
              <a:rPr lang="en-US" dirty="0" smtClean="0"/>
              <a:t> and carried out by architects and </a:t>
            </a:r>
            <a:r>
              <a:rPr lang="en-US" dirty="0" err="1" smtClean="0"/>
              <a:t>Bashkirov</a:t>
            </a:r>
            <a:r>
              <a:rPr lang="en-US" dirty="0" smtClean="0"/>
              <a:t> </a:t>
            </a:r>
            <a:r>
              <a:rPr lang="en-US" dirty="0" err="1" smtClean="0"/>
              <a:t>Kalmykov</a:t>
            </a:r>
            <a:r>
              <a:rPr lang="en-US" dirty="0" smtClean="0"/>
              <a:t> in1900 - 1903's. The current name was in the gallery in 1918</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to="" calcmode="lin" valueType="num">
                                      <p:cBhvr>
                                        <p:cTn id="27" dur="1" fill="hold"/>
                                        <p:tgtEl>
                                          <p:spTgt spid="8"/>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 to="" calcmode="lin" valueType="num">
                                      <p:cBhvr>
                                        <p:cTn id="32" dur="1" fill="hold"/>
                                        <p:tgtEl>
                                          <p:spTgt spid="1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22031" y="-315416"/>
            <a:ext cx="8229600" cy="216024"/>
          </a:xfrm>
        </p:spPr>
        <p:txBody>
          <a:bodyPr>
            <a:normAutofit fontScale="90000"/>
          </a:bodyPr>
          <a:lstStyle/>
          <a:p>
            <a:endParaRPr lang="ru-RU" dirty="0"/>
          </a:p>
        </p:txBody>
      </p:sp>
      <p:sp>
        <p:nvSpPr>
          <p:cNvPr id="5" name="Подзаголовок 4"/>
          <p:cNvSpPr>
            <a:spLocks noGrp="1"/>
          </p:cNvSpPr>
          <p:nvPr>
            <p:ph type="subTitle" idx="1"/>
          </p:nvPr>
        </p:nvSpPr>
        <p:spPr>
          <a:xfrm>
            <a:off x="0" y="0"/>
            <a:ext cx="9144000" cy="6858000"/>
          </a:xfrm>
        </p:spPr>
        <p:txBody>
          <a:bodyPr/>
          <a:lstStyle/>
          <a:p>
            <a:r>
              <a:rPr lang="en-US" dirty="0" smtClean="0"/>
              <a:t>Christ the Savior Cathedral</a:t>
            </a:r>
            <a:endParaRPr lang="ru-RU" dirty="0" smtClean="0"/>
          </a:p>
          <a:p>
            <a:endParaRPr lang="ru-RU" dirty="0"/>
          </a:p>
        </p:txBody>
      </p:sp>
      <p:pic>
        <p:nvPicPr>
          <p:cNvPr id="6" name="Рисунок 5" descr="1_d12d77258ce0185e52751bff1556af5f.jpg"/>
          <p:cNvPicPr>
            <a:picLocks noChangeAspect="1"/>
          </p:cNvPicPr>
          <p:nvPr/>
        </p:nvPicPr>
        <p:blipFill>
          <a:blip r:embed="rId2" cstate="print"/>
          <a:stretch>
            <a:fillRect/>
          </a:stretch>
        </p:blipFill>
        <p:spPr>
          <a:xfrm>
            <a:off x="0" y="548680"/>
            <a:ext cx="4788024" cy="475252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Рисунок 6" descr="1_ce6457370c0ac49c3364b71b3b5dcb0b.jpg"/>
          <p:cNvPicPr>
            <a:picLocks noChangeAspect="1"/>
          </p:cNvPicPr>
          <p:nvPr/>
        </p:nvPicPr>
        <p:blipFill>
          <a:blip r:embed="rId3" cstate="print"/>
          <a:stretch>
            <a:fillRect/>
          </a:stretch>
        </p:blipFill>
        <p:spPr>
          <a:xfrm>
            <a:off x="4826000" y="620688"/>
            <a:ext cx="4318000" cy="468052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8" name="Прямоугольник 7"/>
          <p:cNvSpPr/>
          <p:nvPr/>
        </p:nvSpPr>
        <p:spPr>
          <a:xfrm>
            <a:off x="3635896" y="2967335"/>
            <a:ext cx="1028468" cy="646331"/>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endParaRPr lang="ru-RU" sz="3600" b="1" cap="none" spc="0" dirty="0">
              <a:ln w="50800"/>
              <a:solidFill>
                <a:schemeClr val="bg1">
                  <a:shade val="50000"/>
                </a:schemeClr>
              </a:solidFill>
              <a:effectLst/>
            </a:endParaRPr>
          </a:p>
        </p:txBody>
      </p:sp>
      <p:sp>
        <p:nvSpPr>
          <p:cNvPr id="9" name="Прямоугольник 8"/>
          <p:cNvSpPr/>
          <p:nvPr/>
        </p:nvSpPr>
        <p:spPr>
          <a:xfrm>
            <a:off x="2286000" y="2967335"/>
            <a:ext cx="4572000" cy="923330"/>
          </a:xfrm>
          <a:prstGeom prst="rect">
            <a:avLst/>
          </a:prstGeom>
        </p:spPr>
        <p:txBody>
          <a:bodyPr>
            <a:spAutoFit/>
          </a:bodyPr>
          <a:lstStyle/>
          <a:p>
            <a:r>
              <a:rPr lang="en-US" dirty="0" smtClean="0">
                <a:solidFill>
                  <a:schemeClr val="bg1"/>
                </a:solidFill>
              </a:rPr>
              <a:t>Cathedral of the Nativity of Christ, it was decided to build to commemorate the victory over Napoleon.</a:t>
            </a:r>
            <a:endParaRPr lang="ru-RU"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 to="" calcmode="lin" valueType="num">
                                      <p:cBhvr>
                                        <p:cTn id="22" dur="1" fill="hold"/>
                                        <p:tgtEl>
                                          <p:spTgt spid="9">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22031" y="-289127"/>
            <a:ext cx="8229600" cy="45719"/>
          </a:xfrm>
        </p:spPr>
        <p:txBody>
          <a:bodyPr>
            <a:normAutofit fontScale="90000"/>
          </a:bodyPr>
          <a:lstStyle/>
          <a:p>
            <a:endParaRPr lang="ru-RU" dirty="0"/>
          </a:p>
        </p:txBody>
      </p:sp>
      <p:sp>
        <p:nvSpPr>
          <p:cNvPr id="5" name="Подзаголовок 4"/>
          <p:cNvSpPr>
            <a:spLocks noGrp="1"/>
          </p:cNvSpPr>
          <p:nvPr>
            <p:ph type="subTitle" idx="1"/>
          </p:nvPr>
        </p:nvSpPr>
        <p:spPr>
          <a:xfrm>
            <a:off x="0" y="0"/>
            <a:ext cx="9144000" cy="6858000"/>
          </a:xfrm>
        </p:spPr>
        <p:txBody>
          <a:bodyPr/>
          <a:lstStyle/>
          <a:p>
            <a:r>
              <a:rPr lang="en-US" dirty="0" smtClean="0"/>
              <a:t>Gorky Park</a:t>
            </a:r>
            <a:endParaRPr lang="ru-RU" dirty="0" smtClean="0"/>
          </a:p>
          <a:p>
            <a:endParaRPr lang="ru-RU" dirty="0"/>
          </a:p>
        </p:txBody>
      </p:sp>
      <p:pic>
        <p:nvPicPr>
          <p:cNvPr id="6" name="Рисунок 5" descr="1_4b002bdbe924318f5798e643e3260649.JPG"/>
          <p:cNvPicPr>
            <a:picLocks noChangeAspect="1"/>
          </p:cNvPicPr>
          <p:nvPr/>
        </p:nvPicPr>
        <p:blipFill>
          <a:blip r:embed="rId2" cstate="print"/>
          <a:stretch>
            <a:fillRect/>
          </a:stretch>
        </p:blipFill>
        <p:spPr>
          <a:xfrm>
            <a:off x="0" y="0"/>
            <a:ext cx="3059832" cy="24208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Рисунок 6" descr="1_4ff3567cbec006fdfce10f3f7cfa5406.jpg"/>
          <p:cNvPicPr>
            <a:picLocks noChangeAspect="1"/>
          </p:cNvPicPr>
          <p:nvPr/>
        </p:nvPicPr>
        <p:blipFill>
          <a:blip r:embed="rId3" cstate="print"/>
          <a:stretch>
            <a:fillRect/>
          </a:stretch>
        </p:blipFill>
        <p:spPr>
          <a:xfrm>
            <a:off x="3563888" y="476672"/>
            <a:ext cx="5580112" cy="309634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Рисунок 7" descr="1_91abbe0f9b78ef22efb50c3146013792.jpg"/>
          <p:cNvPicPr>
            <a:picLocks noChangeAspect="1"/>
          </p:cNvPicPr>
          <p:nvPr/>
        </p:nvPicPr>
        <p:blipFill>
          <a:blip r:embed="rId4" cstate="print"/>
          <a:stretch>
            <a:fillRect/>
          </a:stretch>
        </p:blipFill>
        <p:spPr>
          <a:xfrm>
            <a:off x="0" y="2564904"/>
            <a:ext cx="4095750" cy="2724150"/>
          </a:xfrm>
          <a:prstGeom prst="ellipse">
            <a:avLst/>
          </a:prstGeom>
          <a:ln>
            <a:noFill/>
          </a:ln>
          <a:effectLst>
            <a:softEdge rad="112500"/>
          </a:effectLst>
        </p:spPr>
      </p:pic>
      <p:pic>
        <p:nvPicPr>
          <p:cNvPr id="9" name="Рисунок 8" descr="1_ea0d9942e5a6198ec5a59268d2f2b48a.jpg"/>
          <p:cNvPicPr>
            <a:picLocks noChangeAspect="1"/>
          </p:cNvPicPr>
          <p:nvPr/>
        </p:nvPicPr>
        <p:blipFill>
          <a:blip r:embed="rId5" cstate="print"/>
          <a:stretch>
            <a:fillRect/>
          </a:stretch>
        </p:blipFill>
        <p:spPr>
          <a:xfrm>
            <a:off x="5796136" y="2708920"/>
            <a:ext cx="3201888" cy="2257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Рисунок 9" descr="1_efd08f5b38095fd90cb7a34a743daee7.jpg"/>
          <p:cNvPicPr>
            <a:picLocks noChangeAspect="1"/>
          </p:cNvPicPr>
          <p:nvPr/>
        </p:nvPicPr>
        <p:blipFill>
          <a:blip r:embed="rId6" cstate="print"/>
          <a:stretch>
            <a:fillRect/>
          </a:stretch>
        </p:blipFill>
        <p:spPr>
          <a:xfrm>
            <a:off x="2555776" y="4293096"/>
            <a:ext cx="5796136" cy="256490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 name="Прямоугольник 11"/>
          <p:cNvSpPr/>
          <p:nvPr/>
        </p:nvSpPr>
        <p:spPr>
          <a:xfrm>
            <a:off x="2286000" y="2828836"/>
            <a:ext cx="4572000" cy="1200329"/>
          </a:xfrm>
          <a:prstGeom prst="rect">
            <a:avLst/>
          </a:prstGeom>
        </p:spPr>
        <p:txBody>
          <a:bodyPr>
            <a:spAutoFit/>
          </a:bodyPr>
          <a:lstStyle/>
          <a:p>
            <a:r>
              <a:rPr lang="en-US" dirty="0" smtClean="0"/>
              <a:t>Central Park of Culture and Rest named Gorky in Moscow was founded in 1928,Park was designed by the architect Konstantin </a:t>
            </a:r>
            <a:r>
              <a:rPr lang="en-US" dirty="0" err="1" smtClean="0"/>
              <a:t>Melnikov</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to="" calcmode="lin" valueType="num">
                                      <p:cBhvr>
                                        <p:cTn id="17" dur="1" fill="hold"/>
                                        <p:tgtEl>
                                          <p:spTgt spid="7"/>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to="" calcmode="lin" valueType="num">
                                      <p:cBhvr>
                                        <p:cTn id="22" dur="1" fill="hold"/>
                                        <p:tgtEl>
                                          <p:spTgt spid="8"/>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to="" calcmode="lin" valueType="num">
                                      <p:cBhvr>
                                        <p:cTn id="27" dur="1" fill="hold"/>
                                        <p:tgtEl>
                                          <p:spTgt spid="9"/>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to="" calcmode="lin" valueType="num">
                                      <p:cBhvr>
                                        <p:cTn id="32" dur="1" fill="hold"/>
                                        <p:tgtEl>
                                          <p:spTgt spid="10"/>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to="" calcmode="lin" valueType="num">
                                      <p:cBhvr>
                                        <p:cTn id="37" dur="1" fill="hold"/>
                                        <p:tgtEl>
                                          <p:spTgt spid="12">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422031" y="-45719"/>
            <a:ext cx="8229600" cy="45719"/>
          </a:xfrm>
        </p:spPr>
        <p:txBody>
          <a:bodyPr>
            <a:noAutofit/>
          </a:bodyPr>
          <a:lstStyle/>
          <a:p>
            <a:endParaRPr lang="ru-RU" sz="3600" dirty="0"/>
          </a:p>
        </p:txBody>
      </p:sp>
      <p:sp>
        <p:nvSpPr>
          <p:cNvPr id="3" name="Подзаголовок 2"/>
          <p:cNvSpPr>
            <a:spLocks noGrp="1"/>
          </p:cNvSpPr>
          <p:nvPr>
            <p:ph type="subTitle" idx="1"/>
          </p:nvPr>
        </p:nvSpPr>
        <p:spPr>
          <a:xfrm>
            <a:off x="0" y="0"/>
            <a:ext cx="9144000" cy="6858000"/>
          </a:xfrm>
        </p:spPr>
        <p:txBody>
          <a:bodyPr/>
          <a:lstStyle/>
          <a:p>
            <a:r>
              <a:rPr lang="en-US" dirty="0" smtClean="0"/>
              <a:t>Old </a:t>
            </a:r>
            <a:r>
              <a:rPr lang="en-US" dirty="0" err="1" smtClean="0"/>
              <a:t>Arbat</a:t>
            </a:r>
            <a:endParaRPr lang="ru-RU" dirty="0" smtClean="0"/>
          </a:p>
          <a:p>
            <a:endParaRPr lang="ru-RU" dirty="0"/>
          </a:p>
        </p:txBody>
      </p:sp>
      <p:pic>
        <p:nvPicPr>
          <p:cNvPr id="5" name="Рисунок 4" descr="1_06c28f35718f332825449364812513cb.jpg"/>
          <p:cNvPicPr>
            <a:picLocks noChangeAspect="1"/>
          </p:cNvPicPr>
          <p:nvPr/>
        </p:nvPicPr>
        <p:blipFill>
          <a:blip r:embed="rId2" cstate="print"/>
          <a:stretch>
            <a:fillRect/>
          </a:stretch>
        </p:blipFill>
        <p:spPr>
          <a:xfrm>
            <a:off x="0" y="476672"/>
            <a:ext cx="4762500" cy="3562350"/>
          </a:xfrm>
          <a:prstGeom prst="ellipse">
            <a:avLst/>
          </a:prstGeom>
          <a:ln>
            <a:noFill/>
          </a:ln>
          <a:effectLst>
            <a:softEdge rad="112500"/>
          </a:effectLst>
        </p:spPr>
      </p:pic>
      <p:pic>
        <p:nvPicPr>
          <p:cNvPr id="6" name="Рисунок 5" descr="1_7e2a96b5d4377fc2bcb2952a63d35784.jpg"/>
          <p:cNvPicPr>
            <a:picLocks noChangeAspect="1"/>
          </p:cNvPicPr>
          <p:nvPr/>
        </p:nvPicPr>
        <p:blipFill>
          <a:blip r:embed="rId3" cstate="print"/>
          <a:stretch>
            <a:fillRect/>
          </a:stretch>
        </p:blipFill>
        <p:spPr>
          <a:xfrm>
            <a:off x="4283968" y="548680"/>
            <a:ext cx="4860032" cy="39433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Рисунок 6" descr="1_c1667264ba0148bf49b7530c1c01e905.jpg"/>
          <p:cNvPicPr>
            <a:picLocks noChangeAspect="1"/>
          </p:cNvPicPr>
          <p:nvPr/>
        </p:nvPicPr>
        <p:blipFill>
          <a:blip r:embed="rId4" cstate="print"/>
          <a:stretch>
            <a:fillRect/>
          </a:stretch>
        </p:blipFill>
        <p:spPr>
          <a:xfrm>
            <a:off x="1691680" y="3320988"/>
            <a:ext cx="4716016" cy="35370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Прямоугольник 7"/>
          <p:cNvSpPr/>
          <p:nvPr/>
        </p:nvSpPr>
        <p:spPr>
          <a:xfrm>
            <a:off x="3779912" y="2967335"/>
            <a:ext cx="884452" cy="584775"/>
          </a:xfrm>
          <a:prstGeom prst="rect">
            <a:avLst/>
          </a:prstGeom>
          <a:noFill/>
        </p:spPr>
        <p:txBody>
          <a:bodyPr wrap="square" lIns="91440" tIns="45720" rIns="91440" bIns="45720">
            <a:spAutoFit/>
          </a:bodyPr>
          <a:lstStyle/>
          <a:p>
            <a:pPr algn="ctr"/>
            <a:endParaRPr lang="ru-RU" sz="3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9" name="Прямоугольник 8"/>
          <p:cNvSpPr/>
          <p:nvPr/>
        </p:nvSpPr>
        <p:spPr>
          <a:xfrm>
            <a:off x="2286000" y="3105835"/>
            <a:ext cx="4572000" cy="646331"/>
          </a:xfrm>
          <a:prstGeom prst="rect">
            <a:avLst/>
          </a:prstGeom>
        </p:spPr>
        <p:txBody>
          <a:bodyPr>
            <a:spAutoFit/>
          </a:bodyPr>
          <a:lstStyle/>
          <a:p>
            <a:r>
              <a:rPr lang="en-US" dirty="0" err="1" smtClean="0">
                <a:solidFill>
                  <a:srgbClr val="FF0000"/>
                </a:solidFill>
              </a:rPr>
              <a:t>Arbat</a:t>
            </a:r>
            <a:r>
              <a:rPr lang="en-US" dirty="0" smtClean="0">
                <a:solidFill>
                  <a:srgbClr val="FF0000"/>
                </a:solidFill>
              </a:rPr>
              <a:t> - it's not just a street, and a historic district, located in the heart of Moscow.</a:t>
            </a:r>
            <a:endParaRPr lang="ru-RU"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 to="" calcmode="lin" valueType="num">
                                      <p:cBhvr>
                                        <p:cTn id="32" dur="1" fill="hold"/>
                                        <p:tgtEl>
                                          <p:spTgt spid="9">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SC(5)">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D61E6B2-2226-4490-81CB-2E5E37423A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CSC(5)</Template>
  <TotalTime>197</TotalTime>
  <Words>45</Words>
  <Application>Microsoft Office PowerPoint</Application>
  <PresentationFormat>Экран (4:3)</PresentationFormat>
  <Paragraphs>20</Paragraphs>
  <Slides>10</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CSC(5)</vt:lpstr>
      <vt:lpstr>Moscow is the capital of Russia</vt:lpstr>
      <vt:lpstr>Moscow Attractions</vt:lpstr>
      <vt:lpstr>Слайд 3</vt:lpstr>
      <vt:lpstr>Слайд 4</vt:lpstr>
      <vt:lpstr>Слайд 5</vt:lpstr>
      <vt:lpstr>Слайд 6</vt:lpstr>
      <vt:lpstr>Слайд 7</vt:lpstr>
      <vt:lpstr>Слайд 8</vt:lpstr>
      <vt:lpstr>Слайд 9</vt:lpstr>
      <vt:lpstr>Слайд 10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Moscow is the capital of Russia</dc:title>
  <dc:creator>ИРА</dc:creator>
  <cp:lastModifiedBy>ИРА</cp:lastModifiedBy>
  <cp:revision>24</cp:revision>
  <dcterms:created xsi:type="dcterms:W3CDTF">2011-10-21T12:37:23Z</dcterms:created>
  <dcterms:modified xsi:type="dcterms:W3CDTF">2011-11-02T21:34:39Z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TC300067869990</vt:lpwstr>
  </property>
</Properties>
</file>